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66" r:id="rId4"/>
    <p:sldId id="267" r:id="rId5"/>
    <p:sldId id="257" r:id="rId6"/>
    <p:sldId id="260" r:id="rId7"/>
    <p:sldId id="261" r:id="rId8"/>
    <p:sldId id="258" r:id="rId9"/>
    <p:sldId id="262" r:id="rId10"/>
    <p:sldId id="263" r:id="rId11"/>
    <p:sldId id="259" r:id="rId12"/>
    <p:sldId id="265" r:id="rId13"/>
    <p:sldId id="264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980" y="277495"/>
            <a:ext cx="4384675" cy="6202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49555"/>
            <a:ext cx="10515600" cy="1325563"/>
          </a:xfrm>
        </p:spPr>
        <p:txBody>
          <a:bodyPr>
            <a:normAutofit/>
          </a:bodyPr>
          <a:p>
            <a:pPr algn="ctr">
              <a:lnSpc>
                <a:spcPct val="110000"/>
              </a:lnSpc>
            </a:pPr>
            <a:r>
              <a:rPr lang="en-US" sz="2800">
                <a:sym typeface="+mn-ea"/>
              </a:rPr>
              <a:t>Review of MGMA2024</a:t>
            </a:r>
            <a:br>
              <a:rPr lang="en-US" sz="2800"/>
            </a:br>
            <a:r>
              <a:rPr lang="en-US" sz="2800">
                <a:sym typeface="+mn-ea"/>
              </a:rPr>
              <a:t>MODULE </a:t>
            </a:r>
            <a:r>
              <a:rPr lang="en-US" sz="2800">
                <a:sym typeface="+mn-ea"/>
              </a:rPr>
              <a:t>2: MICROBIOME ANALYSIS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035" y="1825625"/>
            <a:ext cx="5118100" cy="435165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R for Microbiome Data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ggplot2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/>
              <a:t>Experimental Design for Microbiome studies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Challenging when working with microbiome samples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Bioinformatic Analysis of Microbiome Data (QIIME 2)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Building feature table and feature representative sequences from raw reads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Assigning Taxonomy &amp; Building Phylogenetic Tree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Clustering Sequences into OTUs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OTU Methods in Numerical Taxonomy</a:t>
            </a:r>
            <a:endParaRPr lang="en-US" sz="1600"/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5594985" y="6336665"/>
            <a:ext cx="56572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200"/>
              <a:t>https://github.com/UeenHuynh/MGMA_2024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6108700" y="1971675"/>
            <a:ext cx="5718175" cy="210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Alpha Beta diversity &amp; Visualization</a:t>
            </a:r>
            <a:endParaRPr lang="en-US" sz="16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Library prep and multiplexing for 16S and shotgun metagenomics</a:t>
            </a:r>
            <a:endParaRPr lang="en-US" sz="16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Shotgun metagenomic Bioinformatic Analysis</a:t>
            </a:r>
            <a:endParaRPr lang="en-US" sz="16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Microbiome Application</a:t>
            </a:r>
            <a:endParaRPr lang="en-US" sz="1600"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endParaRPr 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49555"/>
            <a:ext cx="10515600" cy="1325563"/>
          </a:xfrm>
        </p:spPr>
        <p:txBody>
          <a:bodyPr>
            <a:normAutofit/>
          </a:bodyPr>
          <a:p>
            <a:pPr algn="ctr">
              <a:lnSpc>
                <a:spcPct val="110000"/>
              </a:lnSpc>
            </a:pPr>
            <a:r>
              <a:rPr lang="en-US" sz="4000">
                <a:sym typeface="+mn-ea"/>
              </a:rPr>
              <a:t>Introduction LONG READ platforms</a:t>
            </a:r>
            <a:endParaRPr lang="en-US" sz="4000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566150" y="5069840"/>
            <a:ext cx="2167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b="1">
                <a:sym typeface="+mn-ea"/>
              </a:rPr>
              <a:t>CycloneSEQ</a:t>
            </a:r>
            <a:endParaRPr lang="en-US" sz="1600" b="1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2774315"/>
            <a:ext cx="2901950" cy="1925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35" y="2378075"/>
            <a:ext cx="1716405" cy="302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35" y="1641475"/>
            <a:ext cx="1704975" cy="5143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20445" y="5332730"/>
            <a:ext cx="23323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/>
              <a:t>Revio system </a:t>
            </a:r>
            <a:endParaRPr lang="en-US" sz="2000"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180" y="2155825"/>
            <a:ext cx="1495425" cy="438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045" y="3297555"/>
            <a:ext cx="3119120" cy="10306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578350" y="4995545"/>
            <a:ext cx="2167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b="1">
                <a:sym typeface="+mn-ea"/>
              </a:rPr>
              <a:t>MinION</a:t>
            </a:r>
            <a:endParaRPr lang="en-US" sz="1600" b="1"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360" y="2084705"/>
            <a:ext cx="214312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49555"/>
            <a:ext cx="10515600" cy="1325563"/>
          </a:xfrm>
        </p:spPr>
        <p:txBody>
          <a:bodyPr>
            <a:normAutofit/>
          </a:bodyPr>
          <a:p>
            <a:pPr algn="ctr">
              <a:lnSpc>
                <a:spcPct val="110000"/>
              </a:lnSpc>
            </a:pPr>
            <a:r>
              <a:rPr lang="en-US" sz="2800">
                <a:sym typeface="+mn-ea"/>
              </a:rPr>
              <a:t>Overview of the course MGMA2024</a:t>
            </a:r>
            <a:br>
              <a:rPr lang="en-US" sz="2800"/>
            </a:br>
            <a:r>
              <a:rPr lang="en-US" sz="2800">
                <a:sym typeface="+mn-ea"/>
              </a:rPr>
              <a:t>MODULE 3: LONG READ MICROBIOME </a:t>
            </a:r>
            <a:r>
              <a:rPr lang="en-US" sz="2800">
                <a:sym typeface="+mn-ea"/>
              </a:rPr>
              <a:t>ANALYSIS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035" y="1825625"/>
            <a:ext cx="5118100" cy="4351655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CN: 06/10 (20h-22h30)</a:t>
            </a:r>
            <a:endParaRPr lang="en-US" sz="160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Overview of the course</a:t>
            </a:r>
            <a:endParaRPr lang="en-US" sz="144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Review old lecture MGMA</a:t>
            </a:r>
            <a:endParaRPr lang="en-US" sz="144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Introduction new platform</a:t>
            </a:r>
            <a:endParaRPr lang="en-US" sz="144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16S full-length </a:t>
            </a:r>
            <a:r>
              <a:rPr lang="en-US" sz="1440" b="1">
                <a:solidFill>
                  <a:schemeClr val="tx1"/>
                </a:solidFill>
              </a:rPr>
              <a:t>ONT</a:t>
            </a:r>
            <a:r>
              <a:rPr lang="en-US" sz="1440">
                <a:solidFill>
                  <a:srgbClr val="7030A0"/>
                </a:solidFill>
              </a:rPr>
              <a:t> (Kim + Khải)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CN: 13/10 (20h-22h30)</a:t>
            </a:r>
            <a:endParaRPr lang="en-US" sz="160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 b="1">
                <a:solidFill>
                  <a:srgbClr val="7030A0"/>
                </a:solidFill>
              </a:rPr>
              <a:t>shotgun ONT</a:t>
            </a:r>
            <a:r>
              <a:rPr lang="en-US" sz="1440">
                <a:solidFill>
                  <a:srgbClr val="7030A0"/>
                </a:solidFill>
              </a:rPr>
              <a:t> (</a:t>
            </a:r>
            <a:r>
              <a:rPr lang="en-US" sz="1440">
                <a:solidFill>
                  <a:srgbClr val="7030A0"/>
                </a:solidFill>
                <a:sym typeface="+mn-ea"/>
              </a:rPr>
              <a:t>Quý + Như)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CN: 20/10 (20h-22h30)</a:t>
            </a:r>
            <a:endParaRPr lang="en-US" sz="160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20h - 21h30: </a:t>
            </a:r>
            <a:r>
              <a:rPr lang="en-US" sz="1440" b="1">
                <a:solidFill>
                  <a:srgbClr val="7030A0"/>
                </a:solidFill>
              </a:rPr>
              <a:t>ONT</a:t>
            </a:r>
            <a:r>
              <a:rPr lang="en-US" sz="1440">
                <a:solidFill>
                  <a:srgbClr val="7030A0"/>
                </a:solidFill>
              </a:rPr>
              <a:t> Platform introduction </a:t>
            </a:r>
            <a:endParaRPr lang="en-US" sz="144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21h30 - 22h30: De novo assembly + mapping + variant calling ONT WGS (Huy + Phát)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CN: 27/10 (20h-22h30)</a:t>
            </a:r>
            <a:endParaRPr lang="en-US" sz="160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20h - 21h30: </a:t>
            </a:r>
            <a:r>
              <a:rPr lang="en-US" sz="1440" b="1">
                <a:solidFill>
                  <a:srgbClr val="7030A0"/>
                </a:solidFill>
              </a:rPr>
              <a:t>Pacbio</a:t>
            </a:r>
            <a:r>
              <a:rPr lang="en-US" sz="1440">
                <a:solidFill>
                  <a:srgbClr val="7030A0"/>
                </a:solidFill>
              </a:rPr>
              <a:t> </a:t>
            </a:r>
            <a:r>
              <a:rPr lang="en-US" sz="1440">
                <a:solidFill>
                  <a:srgbClr val="7030A0"/>
                </a:solidFill>
                <a:sym typeface="+mn-ea"/>
              </a:rPr>
              <a:t>Platform introduction</a:t>
            </a:r>
            <a:r>
              <a:rPr lang="en-US" sz="1440">
                <a:solidFill>
                  <a:srgbClr val="7030A0"/>
                </a:solidFill>
              </a:rPr>
              <a:t> (Mr. Ray)</a:t>
            </a:r>
            <a:endParaRPr lang="en-US" sz="144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440">
                <a:solidFill>
                  <a:srgbClr val="7030A0"/>
                </a:solidFill>
              </a:rPr>
              <a:t>21h30 -22h30 : 16S full-length </a:t>
            </a:r>
            <a:r>
              <a:rPr lang="en-US" sz="1440" b="1">
                <a:solidFill>
                  <a:srgbClr val="7030A0"/>
                </a:solidFill>
              </a:rPr>
              <a:t>PacBio</a:t>
            </a:r>
            <a:r>
              <a:rPr lang="en-US" sz="1440">
                <a:solidFill>
                  <a:srgbClr val="7030A0"/>
                </a:solidFill>
              </a:rPr>
              <a:t> (Hùng + Thảo)</a:t>
            </a:r>
            <a:endParaRPr lang="en-US" sz="1440">
              <a:solidFill>
                <a:srgbClr val="7030A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24525" y="6323965"/>
            <a:ext cx="56572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200"/>
              <a:t>https://github.com/UeenHuynh/MGMA_2024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6108700" y="1790065"/>
            <a:ext cx="5718175" cy="310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>
                <a:sym typeface="+mn-ea"/>
              </a:rPr>
              <a:t>CN: 03/11 (20h-22h30)</a:t>
            </a:r>
            <a:endParaRPr lang="en-US" sz="1400">
              <a:sym typeface="+mn-ea"/>
            </a:endParaRPr>
          </a:p>
          <a:p>
            <a:pPr marL="742950" lvl="1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>
                <a:sym typeface="+mn-ea"/>
              </a:rPr>
              <a:t>shotgun </a:t>
            </a:r>
            <a:r>
              <a:rPr lang="en-US" sz="1400" b="1">
                <a:sym typeface="+mn-ea"/>
              </a:rPr>
              <a:t>Pacbio </a:t>
            </a:r>
            <a:r>
              <a:rPr lang="en-US" sz="1400">
                <a:sym typeface="+mn-ea"/>
              </a:rPr>
              <a:t>(Sơn + Tuệ An)</a:t>
            </a:r>
            <a:endParaRPr lang="en-US" sz="1400">
              <a:sym typeface="+mn-ea"/>
            </a:endParaRPr>
          </a:p>
          <a:p>
            <a:pPr indent="0">
              <a:lnSpc>
                <a:spcPct val="140000"/>
              </a:lnSpc>
              <a:buFont typeface="Arial" panose="02080604020202020204" pitchFamily="34" charset="0"/>
              <a:buNone/>
            </a:pPr>
            <a:endParaRPr lang="en-US" sz="14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>
                <a:sym typeface="+mn-ea"/>
              </a:rPr>
              <a:t>CN: 10/11 (20h-22h30)</a:t>
            </a:r>
            <a:endParaRPr lang="en-US" sz="1400">
              <a:sym typeface="+mn-ea"/>
            </a:endParaRPr>
          </a:p>
          <a:p>
            <a:pPr marL="742950" lvl="1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>
                <a:sym typeface="+mn-ea"/>
              </a:rPr>
              <a:t>De novo assembly + mapping + variant calling </a:t>
            </a:r>
            <a:r>
              <a:rPr lang="en-US" sz="1400" b="1">
                <a:sym typeface="+mn-ea"/>
              </a:rPr>
              <a:t>PacBio</a:t>
            </a:r>
            <a:r>
              <a:rPr lang="en-US" sz="1400">
                <a:sym typeface="+mn-ea"/>
              </a:rPr>
              <a:t> WGS (Hùng + Thảo)</a:t>
            </a:r>
            <a:endParaRPr lang="en-US" sz="14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endParaRPr lang="en-US" sz="1400"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>
                <a:sym typeface="+mn-ea"/>
              </a:rPr>
              <a:t>CN: 17/11 (20h-22h30)</a:t>
            </a:r>
            <a:endParaRPr lang="en-US" sz="1400">
              <a:sym typeface="+mn-ea"/>
            </a:endParaRPr>
          </a:p>
          <a:p>
            <a:pPr marL="742950" lvl="1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  <a:sym typeface="+mn-ea"/>
              </a:rPr>
              <a:t>CycloneSEQ</a:t>
            </a:r>
            <a:r>
              <a:rPr lang="en-US" sz="1400">
                <a:solidFill>
                  <a:schemeClr val="tx1"/>
                </a:solidFill>
                <a:sym typeface="+mn-ea"/>
              </a:rPr>
              <a:t> </a:t>
            </a:r>
            <a:r>
              <a:rPr lang="en-US" sz="1400">
                <a:solidFill>
                  <a:schemeClr val="tx1"/>
                </a:solidFill>
                <a:sym typeface="+mn-ea"/>
              </a:rPr>
              <a:t>Platform introduction</a:t>
            </a:r>
            <a:endParaRPr lang="en-US" sz="1400">
              <a:solidFill>
                <a:schemeClr val="tx1"/>
              </a:solidFill>
              <a:sym typeface="+mn-ea"/>
            </a:endParaRPr>
          </a:p>
          <a:p>
            <a:pPr marL="742950" lvl="1" indent="-285750">
              <a:lnSpc>
                <a:spcPct val="140000"/>
              </a:lnSpc>
              <a:buFont typeface="Arial" panose="02080604020202020204" pitchFamily="34" charset="0"/>
              <a:buChar char="•"/>
            </a:pPr>
            <a:endParaRPr lang="en-US" sz="1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1755" y="453868"/>
            <a:ext cx="12618720" cy="449111"/>
          </a:xfr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TEAM </a:t>
            </a:r>
            <a:r>
              <a:rPr lang="en-US" sz="2400" b="1" dirty="0" err="1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TRỢ</a:t>
            </a:r>
            <a:r>
              <a:rPr lang="en-US" sz="2400" b="1" dirty="0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GIẢNG</a:t>
            </a:r>
            <a:endParaRPr lang="en-US" sz="2400" b="1" dirty="0">
              <a:solidFill>
                <a:schemeClr val="bg1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2061" r="15436" b="20551"/>
          <a:stretch>
            <a:fillRect/>
          </a:stretch>
        </p:blipFill>
        <p:spPr>
          <a:xfrm>
            <a:off x="732607" y="1602971"/>
            <a:ext cx="1145319" cy="1205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253" y="2895576"/>
            <a:ext cx="2046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Nguyễn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Quang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Khải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nguyenkhai12330@gmail.com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106" r="12178" b="14228"/>
          <a:stretch>
            <a:fillRect/>
          </a:stretch>
        </p:blipFill>
        <p:spPr>
          <a:xfrm>
            <a:off x="2323140" y="1589799"/>
            <a:ext cx="1120376" cy="1250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383" y="2895576"/>
            <a:ext cx="16532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Hà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Gia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Huy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hagiahuy311@gmail.com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16357" r="2287" b="15876"/>
          <a:stretch>
            <a:fillRect/>
          </a:stretch>
        </p:blipFill>
        <p:spPr>
          <a:xfrm>
            <a:off x="3888730" y="1580381"/>
            <a:ext cx="1180530" cy="1246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37463" y="2890613"/>
            <a:ext cx="163716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Hoàng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Sơn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hoangsonltt710@gmail.com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6" b="16567"/>
          <a:stretch>
            <a:fillRect/>
          </a:stretch>
        </p:blipFill>
        <p:spPr>
          <a:xfrm>
            <a:off x="5469027" y="1356182"/>
            <a:ext cx="1204323" cy="14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8799" y="2887737"/>
            <a:ext cx="167989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Hồ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Phú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Quý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hophuquy0944@gmail.com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4101" t="12224" r="19451" b="6602"/>
          <a:stretch>
            <a:fillRect/>
          </a:stretch>
        </p:blipFill>
        <p:spPr>
          <a:xfrm>
            <a:off x="7086577" y="1456004"/>
            <a:ext cx="1230169" cy="1383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46251" y="2865354"/>
            <a:ext cx="1445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Minh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Nguyễn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ducminhnguyenle30091996@gmail.com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94" y="1430099"/>
            <a:ext cx="1166723" cy="14352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99541" y="2895576"/>
            <a:ext cx="138128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Nguyễn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Quỳnh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Như</a:t>
            </a:r>
            <a:endParaRPr lang="en-US" sz="800" b="1" i="0" u="none" strike="noStrike" dirty="0">
              <a:solidFill>
                <a:srgbClr val="000000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Lucianhu@gmail.com</a:t>
            </a:r>
            <a:endParaRPr lang="en-US" sz="800" b="0" i="0" u="none" strike="noStrike" dirty="0" err="1">
              <a:solidFill>
                <a:srgbClr val="000000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62" y="3534669"/>
            <a:ext cx="1268832" cy="1359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6340" y="4932077"/>
            <a:ext cx="16146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Duy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Đào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khuongduying@gmail.com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026" name="Picture 2" descr="Phú Ngô Đạ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67" y="3514688"/>
            <a:ext cx="1369824" cy="14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57355" y="4948143"/>
            <a:ext cx="162307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Ngô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Đại</a:t>
            </a:r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800" b="1" dirty="0" err="1">
                <a:latin typeface="Arial" panose="02080604020202020204" pitchFamily="34" charset="0"/>
                <a:cs typeface="Arial" panose="02080604020202020204" pitchFamily="34" charset="0"/>
              </a:rPr>
              <a:t>Phú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phudaingobio@gmail.com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1032" name="Picture 8" descr="Tran Thi My Qu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38785" r="18119" b="517"/>
          <a:stretch>
            <a:fillRect/>
          </a:stretch>
        </p:blipFill>
        <p:spPr bwMode="auto">
          <a:xfrm>
            <a:off x="10303638" y="1433621"/>
            <a:ext cx="1211382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205587" y="2895576"/>
            <a:ext cx="140797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dirty="0" err="1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Mỹ</a:t>
            </a:r>
            <a:r>
              <a:rPr lang="en-US" sz="700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700" b="1" dirty="0" err="1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Quí</a:t>
            </a:r>
            <a:endParaRPr lang="en-US" sz="700" b="1" i="0" u="none" strike="noStrike" dirty="0">
              <a:solidFill>
                <a:srgbClr val="000000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70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ttmqui1912@gmail.com</a:t>
            </a:r>
            <a:endParaRPr lang="en-US" sz="700" i="0" u="none" strike="noStrike" dirty="0" err="1">
              <a:solidFill>
                <a:srgbClr val="000000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4182955" y="4953858"/>
            <a:ext cx="162307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Tuệ An 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800" dirty="0" err="1">
                <a:latin typeface="Arial" panose="02080604020202020204" pitchFamily="34" charset="0"/>
                <a:cs typeface="Arial" panose="02080604020202020204" pitchFamily="34" charset="0"/>
              </a:rPr>
              <a:t>anhvo.bio@gmail.com</a:t>
            </a:r>
            <a:endParaRPr lang="en-US" sz="8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6585" y="3481705"/>
            <a:ext cx="1188085" cy="1468120"/>
          </a:xfrm>
          <a:prstGeom prst="rect">
            <a:avLst/>
          </a:prstGeom>
        </p:spPr>
      </p:pic>
      <p:sp>
        <p:nvSpPr>
          <p:cNvPr id="31" name="TextBox 19"/>
          <p:cNvSpPr txBox="1"/>
          <p:nvPr/>
        </p:nvSpPr>
        <p:spPr>
          <a:xfrm>
            <a:off x="5941695" y="5043805"/>
            <a:ext cx="180086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Cao Phương Thảo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700" dirty="0">
                <a:latin typeface="Arial" panose="02080604020202020204" pitchFamily="34" charset="0"/>
                <a:cs typeface="Arial" panose="02080604020202020204" pitchFamily="34" charset="0"/>
              </a:rPr>
              <a:t>phuongthaocao2311@gmail.com</a:t>
            </a:r>
            <a:endParaRPr lang="en-US" sz="7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7878445" y="5043805"/>
            <a:ext cx="180086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Nguyễn Mạnh Hùng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700" dirty="0">
                <a:latin typeface="Arial" panose="02080604020202020204" pitchFamily="34" charset="0"/>
                <a:cs typeface="Arial" panose="02080604020202020204" pitchFamily="34" charset="0"/>
              </a:rPr>
              <a:t>hungtrangan141@gmail.com</a:t>
            </a:r>
            <a:endParaRPr lang="en-US" sz="7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9580" y="3518535"/>
            <a:ext cx="1429385" cy="1429385"/>
          </a:xfrm>
          <a:prstGeom prst="rect">
            <a:avLst/>
          </a:prstGeom>
        </p:spPr>
      </p:pic>
      <p:sp>
        <p:nvSpPr>
          <p:cNvPr id="38" name="TextBox 19"/>
          <p:cNvSpPr txBox="1"/>
          <p:nvPr/>
        </p:nvSpPr>
        <p:spPr>
          <a:xfrm>
            <a:off x="9755505" y="5043805"/>
            <a:ext cx="180086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800" b="1" dirty="0">
                <a:latin typeface="Arial" panose="02080604020202020204" pitchFamily="34" charset="0"/>
                <a:cs typeface="Arial" panose="02080604020202020204" pitchFamily="34" charset="0"/>
              </a:rPr>
              <a:t>Phan Tấn Phát</a:t>
            </a:r>
            <a:endParaRPr lang="en-US" sz="8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endParaRPr lang="en-US" sz="7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0930" y="3650615"/>
            <a:ext cx="1450340" cy="13030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9670" y="3509645"/>
            <a:ext cx="1271905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>
            <a:fillRect/>
          </a:stretch>
        </p:blipFill>
        <p:spPr>
          <a:xfrm>
            <a:off x="1937732" y="1491340"/>
            <a:ext cx="1602606" cy="17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4542" r="9769" b="4238"/>
          <a:stretch>
            <a:fillRect/>
          </a:stretch>
        </p:blipFill>
        <p:spPr>
          <a:xfrm>
            <a:off x="8354122" y="1359943"/>
            <a:ext cx="1601801" cy="185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161" y="3279083"/>
            <a:ext cx="2771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Hoàng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Kim</a:t>
            </a:r>
            <a:endParaRPr lang="en-US" sz="1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vanhohoangkim@gmail.com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3" y="3320618"/>
            <a:ext cx="310179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Nguyễn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Lê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Quang</a:t>
            </a:r>
            <a:endParaRPr lang="en-US" sz="1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1400" dirty="0" err="1">
                <a:latin typeface="Arial" panose="02080604020202020204" pitchFamily="34" charset="0"/>
                <a:cs typeface="Arial" panose="02080604020202020204" pitchFamily="34" charset="0"/>
              </a:rPr>
              <a:t>quanglequang2003@gmail.com</a:t>
            </a:r>
            <a:endParaRPr lang="en-US" sz="14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545" t="4637" r="6134"/>
          <a:stretch>
            <a:fillRect/>
          </a:stretch>
        </p:blipFill>
        <p:spPr>
          <a:xfrm>
            <a:off x="1819959" y="3989220"/>
            <a:ext cx="1838227" cy="193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5304" y="6056417"/>
            <a:ext cx="35711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Huỳnh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Khôi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Minh </a:t>
            </a:r>
            <a:r>
              <a:rPr lang="en-US" sz="1400" b="1" dirty="0" err="1">
                <a:latin typeface="Arial" panose="02080604020202020204" pitchFamily="34" charset="0"/>
                <a:cs typeface="Arial" panose="02080604020202020204" pitchFamily="34" charset="0"/>
              </a:rPr>
              <a:t>Uyên</a:t>
            </a:r>
            <a:endParaRPr lang="en-US" sz="1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1400" dirty="0" err="1">
                <a:latin typeface="Arial" panose="02080604020202020204" pitchFamily="34" charset="0"/>
                <a:cs typeface="Arial" panose="02080604020202020204" pitchFamily="34" charset="0"/>
              </a:rPr>
              <a:t>uyenhuynhkhoiminh.1.1@gmail.com</a:t>
            </a:r>
            <a:endParaRPr lang="en-US" sz="14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-182879" y="504059"/>
            <a:ext cx="12618720" cy="449111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TEAM </a:t>
            </a:r>
            <a:r>
              <a:rPr lang="en-US" sz="2400" b="1" dirty="0" err="1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HẬU</a:t>
            </a:r>
            <a:r>
              <a:rPr lang="en-US" sz="2400" b="1" dirty="0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CẦN</a:t>
            </a:r>
            <a:endParaRPr lang="en-US" sz="2400" b="1" dirty="0">
              <a:solidFill>
                <a:schemeClr val="bg1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3945890"/>
            <a:ext cx="1495425" cy="1847850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7669528" y="5922848"/>
            <a:ext cx="310179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latin typeface="Arial" panose="02080604020202020204" pitchFamily="34" charset="0"/>
                <a:cs typeface="Arial" panose="02080604020202020204" pitchFamily="34" charset="0"/>
              </a:rPr>
              <a:t>Mai Lê Chí Bảo </a:t>
            </a:r>
            <a:r>
              <a:rPr lang="en-US" sz="1400" dirty="0" err="1">
                <a:latin typeface="Arial" panose="02080604020202020204" pitchFamily="34" charset="0"/>
                <a:cs typeface="Arial" panose="02080604020202020204" pitchFamily="34" charset="0"/>
              </a:rPr>
              <a:t>maibao3011@gmail.com</a:t>
            </a:r>
            <a:endParaRPr lang="en-US" sz="14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2515235"/>
            <a:ext cx="1421130" cy="2132965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4464048" y="4859223"/>
            <a:ext cx="310179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latin typeface="Arial" panose="02080604020202020204" pitchFamily="34" charset="0"/>
                <a:cs typeface="Arial" panose="02080604020202020204" pitchFamily="34" charset="0"/>
              </a:rPr>
              <a:t>Trần Thái Huy </a:t>
            </a:r>
            <a:endParaRPr lang="en-US" sz="1400" b="1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ctr"/>
            <a:r>
              <a:rPr lang="en-US" sz="1200" dirty="0" err="1">
                <a:latin typeface="Arial" panose="02080604020202020204" pitchFamily="34" charset="0"/>
                <a:cs typeface="Arial" panose="02080604020202020204" pitchFamily="34" charset="0"/>
              </a:rPr>
              <a:t>BTBTIU21058@student.hcmiu.edu.vn</a:t>
            </a:r>
            <a:endParaRPr lang="en-US" sz="1200" dirty="0" err="1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/>
              <a:t>Content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Review of MGMA2024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MODULE 1: MICROBIAL GENOME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MODULE 2: MICROBIOME ANALYSIS</a:t>
            </a:r>
            <a:endParaRPr lang="en-US" sz="2800"/>
          </a:p>
          <a:p>
            <a:r>
              <a:rPr lang="en-US" sz="2800">
                <a:sym typeface="+mn-ea"/>
              </a:rPr>
              <a:t>Introduction LONG READ platforms</a:t>
            </a:r>
            <a:endParaRPr lang="en-US" sz="2800"/>
          </a:p>
          <a:p>
            <a:r>
              <a:rPr lang="en-US" sz="2800"/>
              <a:t>Overview of the course MGMA2024</a:t>
            </a:r>
            <a:endParaRPr lang="en-US" sz="2800"/>
          </a:p>
          <a:p>
            <a:pPr lvl="1"/>
            <a:r>
              <a:rPr lang="en-US" sz="2800"/>
              <a:t>MODULE 3: LONG READ MICROBIOME </a:t>
            </a:r>
            <a:r>
              <a:rPr lang="en-US" sz="2800">
                <a:sym typeface="+mn-ea"/>
              </a:rPr>
              <a:t>ANALYSIS</a:t>
            </a:r>
            <a:endParaRPr lang="en-US" sz="2800"/>
          </a:p>
          <a:p>
            <a:r>
              <a:rPr lang="en-US" sz="2800"/>
              <a:t>16S full-length ONT (Kim + Khải)</a:t>
            </a:r>
            <a:endParaRPr 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0589"/>
            <a:ext cx="10515600" cy="1122712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Microbial Genome Analysis: study one isolate at 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once</a:t>
            </a:r>
            <a:endParaRPr lang="en-US" sz="36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9608"/>
            <a:ext cx="10515600" cy="2934760"/>
          </a:xfrm>
        </p:spPr>
      </p:pic>
      <p:sp>
        <p:nvSpPr>
          <p:cNvPr id="6" name="TextBox 5"/>
          <p:cNvSpPr txBox="1"/>
          <p:nvPr/>
        </p:nvSpPr>
        <p:spPr>
          <a:xfrm>
            <a:off x="838200" y="5371181"/>
            <a:ext cx="39107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Culture microbe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92096" y="5371181"/>
            <a:ext cx="39107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Genome Sequencing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98193" y="5371181"/>
            <a:ext cx="245560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Serotyping/genotyping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9650" y="6123543"/>
            <a:ext cx="7860891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charset="0"/>
              </a:rPr>
              <a:t>Microbe = Microorganism		Prokaryotes = Bacteria &amp; Archaea</a:t>
            </a:r>
            <a:endParaRPr lang="en-US" sz="1600" b="0" i="0" dirty="0">
              <a:solidFill>
                <a:srgbClr val="000000"/>
              </a:solidFill>
              <a:effectLst/>
              <a:latin typeface="Calibri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/>
          <p:nvPr/>
        </p:nvSpPr>
        <p:spPr>
          <a:xfrm>
            <a:off x="6141842" y="6311796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7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https://www.ncbi.nlm.nih.gov/nuccore/AL591824.1?report=fasta</a:t>
            </a:r>
            <a:endParaRPr lang="en-US" sz="1270" dirty="0"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2480" y="610309"/>
            <a:ext cx="5191125" cy="5200650"/>
          </a:xfrm>
          <a:prstGeom prst="rect">
            <a:avLst/>
          </a:prstGeom>
        </p:spPr>
      </p:pic>
      <p:pic>
        <p:nvPicPr>
          <p:cNvPr id="1026" name="Picture 2" descr="Listeria monocytogen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4" y="3497624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eria (Listeriosis) | Listeria | C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80" y="2978622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teria monocytoge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48" y="483364"/>
            <a:ext cx="4518708" cy="235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boratory diagnosis of Listeriosi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84" y="4977238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>
              <a:lnSpc>
                <a:spcPct val="100000"/>
              </a:lnSpc>
            </a:pPr>
            <a:r>
              <a:rPr lang="en-US" sz="2800">
                <a:sym typeface="+mn-ea"/>
              </a:rPr>
              <a:t>Review of MGMA2024</a:t>
            </a:r>
            <a:br>
              <a:rPr lang="en-US" sz="2800"/>
            </a:br>
            <a:r>
              <a:rPr lang="en-US" sz="2800">
                <a:sym typeface="+mn-ea"/>
              </a:rPr>
              <a:t>MODULE 1: MICROBIAL GENOME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035" y="1825625"/>
            <a:ext cx="5118100" cy="435165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Basic Ubuntu OS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Basic Linux Commands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Bash Scripting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Basic Awk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  <a:sym typeface="+mn-ea"/>
              </a:rPr>
              <a:t>Programming with R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7030A0"/>
                </a:solidFill>
              </a:rPr>
              <a:t>Basic VScode, Colab and GitHub</a:t>
            </a:r>
            <a:endParaRPr lang="en-US" sz="160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/>
              <a:t>Sanger Sequencing and Next Generation Sequencing platforms</a:t>
            </a:r>
            <a:endParaRPr lang="en-US" sz="1600"/>
          </a:p>
          <a:p>
            <a:pPr marL="0" indent="0">
              <a:lnSpc>
                <a:spcPct val="100000"/>
              </a:lnSpc>
              <a:buNone/>
            </a:pPr>
            <a:r>
              <a:rPr lang="en-US" sz="1600"/>
              <a:t>(Pacbio, Element Biosciences, Ion Torrent, GeneMind, ILLUMINA and MGI)</a:t>
            </a:r>
            <a:endParaRPr lang="en-US" sz="1600"/>
          </a:p>
          <a:p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5594985" y="6336665"/>
            <a:ext cx="56572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200"/>
              <a:t>https://github.com/UeenHuynh/MGMA_2024</a:t>
            </a:r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5704840" y="1790700"/>
            <a:ext cx="601027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Nucleotide sequence database: DNA and RNA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Homology Search with BLAST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Primer and Probe Design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Multiple Alignment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Phylogenetic Trees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Pairwise and Multiple genome alignment with Mauve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Gene and Genome Annotation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Mapping for Whole genome sequencing analysis of Microbes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Denovo assembly for WGS of Microbes</a:t>
            </a:r>
            <a:endParaRPr lang="en-US" sz="1600"/>
          </a:p>
          <a:p>
            <a:pPr marL="285750" indent="-285750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sz="1600">
                <a:sym typeface="+mn-ea"/>
              </a:rPr>
              <a:t>Serotyping, genotyping and phenotyping for Microbes</a:t>
            </a:r>
            <a:endParaRPr 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" charset="0"/>
              </a:rPr>
              <a:t>Microbiome Analysis or Metagenomics</a:t>
            </a:r>
            <a:endParaRPr lang="en-US" sz="3600" b="1" i="0" dirty="0">
              <a:solidFill>
                <a:srgbClr val="7030A0"/>
              </a:solidFill>
              <a:effectLst/>
              <a:latin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5750" y="6283325"/>
            <a:ext cx="886968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https://www.elementbiosciences.com/blog/2-x-300-sequencing-all-the-reads-you-need-for-metagenomics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30" y="1150620"/>
            <a:ext cx="9183370" cy="4789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" charset="0"/>
              </a:rPr>
              <a:t>Target vs Shotgun Microbiome Analysis</a:t>
            </a:r>
            <a:endParaRPr lang="en-US" sz="3600" b="1" i="0" dirty="0">
              <a:solidFill>
                <a:srgbClr val="7030A0"/>
              </a:solidFill>
              <a:effectLst/>
              <a:latin typeface="Calibr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534" y="6345823"/>
            <a:ext cx="609845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10.1186/1471-2164-12-S2-S4</a:t>
            </a:r>
            <a:endParaRPr lang="en-US" sz="1200" dirty="0"/>
          </a:p>
        </p:txBody>
      </p:sp>
      <p:pic>
        <p:nvPicPr>
          <p:cNvPr id="7170" name="Picture 2" descr="General overview of 16S rRNA gene NGS and shotgun metagenomics methods....  | Download Scientific Diagra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92" y="1317140"/>
            <a:ext cx="5396480" cy="46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stimating taxonomic profiles using 16S rRNA targeted sequencing or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01" y="1135625"/>
            <a:ext cx="3967193" cy="49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37424" y="6283245"/>
            <a:ext cx="355804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10.1007/s10096-019-03520-3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3368</Words>
  <Application>WPS Presentation</Application>
  <PresentationFormat>宽屏</PresentationFormat>
  <Paragraphs>171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SimSun</vt:lpstr>
      <vt:lpstr>OpenSymbol</vt:lpstr>
      <vt:lpstr>Wingdings</vt:lpstr>
      <vt:lpstr>Gubbi</vt:lpstr>
      <vt:lpstr>Calibri Light</vt:lpstr>
      <vt:lpstr>Calibri</vt:lpstr>
      <vt:lpstr>Abyssinica SIL</vt:lpstr>
      <vt:lpstr>Phetsarath OT</vt:lpstr>
      <vt:lpstr>Office Theme</vt:lpstr>
      <vt:lpstr>PowerPoint 演示文稿</vt:lpstr>
      <vt:lpstr>TEAM TRỢ GIẢNG</vt:lpstr>
      <vt:lpstr>TEAM HẬU CẦN</vt:lpstr>
      <vt:lpstr>PowerPoint 演示文稿</vt:lpstr>
      <vt:lpstr>Microbial Genome Analysis: study one isolate at once</vt:lpstr>
      <vt:lpstr>PowerPoint 演示文稿</vt:lpstr>
      <vt:lpstr>PowerPoint 演示文稿</vt:lpstr>
      <vt:lpstr>Target vs Shotgun Microbiome Analysis</vt:lpstr>
      <vt:lpstr>Target vs Shotgun Microbiome Analysis</vt:lpstr>
      <vt:lpstr>Review of MGMA2024 MODULE 1: MICROBIAL GENOME</vt:lpstr>
      <vt:lpstr>Review of MGMA2024 MODULE 2: MICROBIOME ANALYSIS</vt:lpstr>
      <vt:lpstr>Review of MGMA2024 MODULE 2: MICROBIOME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loiluu</cp:lastModifiedBy>
  <cp:revision>64</cp:revision>
  <dcterms:created xsi:type="dcterms:W3CDTF">2024-10-06T12:56:38Z</dcterms:created>
  <dcterms:modified xsi:type="dcterms:W3CDTF">2024-10-06T12:56:38Z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1033-11.1.0.11708</vt:lpwstr>
  </property>
  <property fmtid="{D5CDD505-2E9C-101B-9397-08002B2CF9AE}" pid="3" name="ICV">
    <vt:lpwstr/>
  </property>
</Properties>
</file>